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aleway" panose="020B0600000101010101" charset="0"/>
      <p:regular r:id="rId14"/>
      <p:bold r:id="rId15"/>
      <p:italic r:id="rId16"/>
      <p:boldItalic r:id="rId17"/>
    </p:embeddedFont>
    <p:embeddedFont>
      <p:font typeface="Roboto Mono" panose="020B0600000101010101" charset="0"/>
      <p:regular r:id="rId18"/>
      <p:bold r:id="rId19"/>
      <p:italic r:id="rId20"/>
      <p:boldItalic r:id="rId21"/>
    </p:embeddedFont>
    <p:embeddedFont>
      <p:font typeface="Lato" panose="020B0600000101010101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6d2a90a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6d2a90a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5f31ad3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5f31ad3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5f31ab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5f31ab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5f31ab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5f31ab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5f31abd6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5f31abd6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5f31abd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5f31abd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5f31ad3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5f31ad3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6d2a9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6d2a9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26d2a90a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26d2a90a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6d2a90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6d2a90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2021. 04.28</a:t>
            </a:r>
            <a:br>
              <a:rPr lang="en" dirty="0"/>
            </a:br>
            <a:r>
              <a:rPr lang="en-US" dirty="0"/>
              <a:t>Jonghwa lee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open the documentation in a persistent pane at the bottom of your screen, add a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en"/>
              <a:t> after the object or method name and run the cell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t="1552" b="13167"/>
          <a:stretch/>
        </p:blipFill>
        <p:spPr>
          <a:xfrm>
            <a:off x="1926501" y="2670825"/>
            <a:ext cx="5290998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Notebooks from GitHub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fetch notebooks from GitHub repositories by searching them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this lecture, we will upload all the notebooks to repositories by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keai-kaist</a:t>
            </a:r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>
            <a:off x="1901500" y="2652920"/>
            <a:ext cx="5340999" cy="2324601"/>
            <a:chOff x="1901500" y="2652920"/>
            <a:chExt cx="5340999" cy="2324601"/>
          </a:xfrm>
        </p:grpSpPr>
        <p:pic>
          <p:nvPicPr>
            <p:cNvPr id="195" name="Google Shape;195;p23"/>
            <p:cNvPicPr preferRelativeResize="0"/>
            <p:nvPr/>
          </p:nvPicPr>
          <p:blipFill rotWithShape="1">
            <a:blip r:embed="rId3">
              <a:alphaModFix/>
            </a:blip>
            <a:srcRect l="534" t="731" r="425" b="36709"/>
            <a:stretch/>
          </p:blipFill>
          <p:spPr>
            <a:xfrm>
              <a:off x="1901500" y="2652920"/>
              <a:ext cx="5340999" cy="232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3"/>
            <p:cNvSpPr/>
            <p:nvPr/>
          </p:nvSpPr>
          <p:spPr>
            <a:xfrm>
              <a:off x="5184025" y="2717801"/>
              <a:ext cx="854700" cy="31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2053700" y="3449475"/>
              <a:ext cx="466500" cy="145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982250" y="3710481"/>
              <a:ext cx="1296000" cy="414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efficiently train a deep learning model, your hardware should be able to deal with </a:t>
            </a:r>
            <a:r>
              <a:rPr lang="en" b="1"/>
              <a:t>a huge amount of data at high speed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CPUs are fast but their bandwidth is lower than GPUs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GPUs can perform a large number of  matrix multiplications at a time</a:t>
            </a:r>
            <a:endParaRPr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allows you to build and train complex deep learning models on large dataset efficiently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high-performance GPUs are expensive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requires a lot of hardware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1179528" y="3624772"/>
            <a:ext cx="6788546" cy="1222273"/>
            <a:chOff x="947700" y="2929175"/>
            <a:chExt cx="6934872" cy="1260075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3">
              <a:alphaModFix/>
            </a:blip>
            <a:srcRect l="2761" t="9309" r="3315" b="5901"/>
            <a:stretch/>
          </p:blipFill>
          <p:spPr>
            <a:xfrm>
              <a:off x="947700" y="2929175"/>
              <a:ext cx="2908050" cy="126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4">
              <a:alphaModFix/>
            </a:blip>
            <a:srcRect l="5470" t="20645" r="5291" b="19146"/>
            <a:stretch/>
          </p:blipFill>
          <p:spPr>
            <a:xfrm>
              <a:off x="4147350" y="2929176"/>
              <a:ext cx="3735222" cy="126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Google Colab (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</a:t>
            </a:r>
            <a:r>
              <a:rPr lang="en" dirty="0"/>
              <a:t>) is a free Jupyter notebook environment that requires no setup and runs entirely in the cloud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It currently offers the computing services of an NVIDIA Tesla K80 GPU </a:t>
            </a:r>
            <a:r>
              <a:rPr lang="en" b="1" dirty="0"/>
              <a:t>for free</a:t>
            </a:r>
            <a:endParaRPr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use the computing services for a maximum of 12 hours at a time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Basically, you are connected to a virtual machine that lives for a maximum of 12 hours at a time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data including model parameters that aren’t saved to the Google Drive before this period will be </a:t>
            </a:r>
            <a:r>
              <a:rPr lang="en" dirty="0" smtClean="0"/>
              <a:t>lost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 to the rescue!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Create a new Python 3 notebook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From the ‘</a:t>
            </a:r>
            <a:r>
              <a:rPr lang="en" i="1" dirty="0"/>
              <a:t>Runtime &gt; Change runtime type’</a:t>
            </a:r>
            <a:r>
              <a:rPr lang="en" dirty="0"/>
              <a:t> menu, assign a hardware accelerator to your notebook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6210000" y="790351"/>
            <a:ext cx="2772676" cy="1904575"/>
            <a:chOff x="3376850" y="667176"/>
            <a:chExt cx="2772676" cy="1904575"/>
          </a:xfrm>
        </p:grpSpPr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6850" y="667176"/>
              <a:ext cx="2772676" cy="190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/>
            <p:nvPr/>
          </p:nvSpPr>
          <p:spPr>
            <a:xfrm>
              <a:off x="5062883" y="2400520"/>
              <a:ext cx="675300" cy="131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4812551" y="2911051"/>
            <a:ext cx="2175851" cy="1940049"/>
            <a:chOff x="4812551" y="3063451"/>
            <a:chExt cx="2175851" cy="1940049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5">
              <a:alphaModFix/>
            </a:blip>
            <a:srcRect r="52141" b="32106"/>
            <a:stretch/>
          </p:blipFill>
          <p:spPr>
            <a:xfrm>
              <a:off x="4812551" y="3063451"/>
              <a:ext cx="2175851" cy="194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6"/>
            <p:cNvSpPr/>
            <p:nvPr/>
          </p:nvSpPr>
          <p:spPr>
            <a:xfrm>
              <a:off x="5780900" y="4502050"/>
              <a:ext cx="1173900" cy="151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7056774" y="3159013"/>
            <a:ext cx="1925899" cy="1444125"/>
            <a:chOff x="7056774" y="3311413"/>
            <a:chExt cx="1925899" cy="1444125"/>
          </a:xfrm>
        </p:grpSpPr>
        <p:pic>
          <p:nvPicPr>
            <p:cNvPr id="116" name="Google Shape;116;p16"/>
            <p:cNvPicPr preferRelativeResize="0"/>
            <p:nvPr/>
          </p:nvPicPr>
          <p:blipFill rotWithShape="1">
            <a:blip r:embed="rId6">
              <a:alphaModFix/>
            </a:blip>
            <a:srcRect l="29254" t="26537" r="29448" b="23942"/>
            <a:stretch/>
          </p:blipFill>
          <p:spPr>
            <a:xfrm>
              <a:off x="7056774" y="3311413"/>
              <a:ext cx="1925899" cy="144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6"/>
            <p:cNvSpPr/>
            <p:nvPr/>
          </p:nvSpPr>
          <p:spPr>
            <a:xfrm>
              <a:off x="7241225" y="3995875"/>
              <a:ext cx="993900" cy="74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Notebook is </a:t>
            </a:r>
            <a:r>
              <a:rPr lang="en" b="1"/>
              <a:t>a list of cells</a:t>
            </a:r>
            <a:r>
              <a:rPr lang="en"/>
              <a:t> which contain either </a:t>
            </a:r>
            <a:r>
              <a:rPr lang="en" b="1"/>
              <a:t>explanatory text</a:t>
            </a:r>
            <a:r>
              <a:rPr lang="en"/>
              <a:t> or </a:t>
            </a:r>
            <a:r>
              <a:rPr lang="en" b="1"/>
              <a:t>executable code and its output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clicking a cell, you can select the cell that you want to working with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 cells help you explain your notebook and code cells you wrote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cells contain executable Python code and its output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t="5338"/>
          <a:stretch/>
        </p:blipFill>
        <p:spPr>
          <a:xfrm>
            <a:off x="1466550" y="2813450"/>
            <a:ext cx="6214500" cy="6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750" y="3699655"/>
            <a:ext cx="6214501" cy="7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Cells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add new code or text cells using the </a:t>
            </a:r>
            <a:r>
              <a:rPr lang="en" b="1" dirty="0"/>
              <a:t>+CODE </a:t>
            </a:r>
            <a:r>
              <a:rPr lang="en" dirty="0"/>
              <a:t>and </a:t>
            </a:r>
            <a:r>
              <a:rPr lang="en" b="1" dirty="0"/>
              <a:t>+TEXT </a:t>
            </a:r>
            <a:r>
              <a:rPr lang="en" dirty="0"/>
              <a:t>buttons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selecting a cell, you can move up, move down or delete the cell</a:t>
            </a:r>
            <a:endParaRPr dirty="0"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577038" y="2459938"/>
            <a:ext cx="5989925" cy="782100"/>
            <a:chOff x="2147625" y="2612338"/>
            <a:chExt cx="5989925" cy="782100"/>
          </a:xfrm>
        </p:grpSpPr>
        <p:grpSp>
          <p:nvGrpSpPr>
            <p:cNvPr id="133" name="Google Shape;133;p18"/>
            <p:cNvGrpSpPr/>
            <p:nvPr/>
          </p:nvGrpSpPr>
          <p:grpSpPr>
            <a:xfrm>
              <a:off x="2147625" y="2613838"/>
              <a:ext cx="3090550" cy="779100"/>
              <a:chOff x="729450" y="3675175"/>
              <a:chExt cx="3090550" cy="779100"/>
            </a:xfrm>
          </p:grpSpPr>
          <p:pic>
            <p:nvPicPr>
              <p:cNvPr id="134" name="Google Shape;134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9450" y="3675175"/>
                <a:ext cx="309055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135;p18"/>
              <p:cNvSpPr txBox="1"/>
              <p:nvPr/>
            </p:nvSpPr>
            <p:spPr>
              <a:xfrm>
                <a:off x="994625" y="4307875"/>
                <a:ext cx="25602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that appear when you hover between cells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816385" y="4137300"/>
                <a:ext cx="9390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5576750" y="2612338"/>
              <a:ext cx="2560800" cy="782100"/>
              <a:chOff x="4518400" y="2893075"/>
              <a:chExt cx="2560800" cy="782100"/>
            </a:xfrm>
          </p:grpSpPr>
          <p:pic>
            <p:nvPicPr>
              <p:cNvPr id="138" name="Google Shape;138;p18"/>
              <p:cNvPicPr preferRelativeResize="0"/>
              <p:nvPr/>
            </p:nvPicPr>
            <p:blipFill rotWithShape="1">
              <a:blip r:embed="rId4">
                <a:alphaModFix/>
              </a:blip>
              <a:srcRect r="44084" b="7019"/>
              <a:stretch/>
            </p:blipFill>
            <p:spPr>
              <a:xfrm>
                <a:off x="4571998" y="2893075"/>
                <a:ext cx="245359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18"/>
              <p:cNvSpPr txBox="1"/>
              <p:nvPr/>
            </p:nvSpPr>
            <p:spPr>
              <a:xfrm>
                <a:off x="4518400" y="3525775"/>
                <a:ext cx="2560800" cy="1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in the notebook toolbar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4593526" y="3332525"/>
                <a:ext cx="8574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238" y="3764850"/>
            <a:ext cx="573911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127300" y="4192786"/>
            <a:ext cx="1686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Up (Ctrl+M, K)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091425" y="4416765"/>
            <a:ext cx="17637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Down (Ctrl+M, J)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161500" y="4192799"/>
            <a:ext cx="1572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Delete Cell (Ctrl+M, D)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630592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5881767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6856139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8"/>
          <p:cNvCxnSpPr>
            <a:stCxn id="147" idx="2"/>
            <a:endCxn id="144" idx="0"/>
          </p:cNvCxnSpPr>
          <p:nvPr/>
        </p:nvCxnSpPr>
        <p:spPr>
          <a:xfrm>
            <a:off x="6947639" y="3972100"/>
            <a:ext cx="0" cy="22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>
            <a:stCxn id="146" idx="2"/>
            <a:endCxn id="143" idx="0"/>
          </p:cNvCxnSpPr>
          <p:nvPr/>
        </p:nvCxnSpPr>
        <p:spPr>
          <a:xfrm>
            <a:off x="5973267" y="3972100"/>
            <a:ext cx="0" cy="44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8"/>
          <p:cNvCxnSpPr>
            <a:stCxn id="145" idx="1"/>
            <a:endCxn id="142" idx="0"/>
          </p:cNvCxnSpPr>
          <p:nvPr/>
        </p:nvCxnSpPr>
        <p:spPr>
          <a:xfrm flipH="1">
            <a:off x="4970592" y="3880600"/>
            <a:ext cx="660000" cy="312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899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execute a selected code cell in the following ways: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Click the </a:t>
            </a:r>
            <a:r>
              <a:rPr lang="en" b="1"/>
              <a:t>Play button </a:t>
            </a:r>
            <a:r>
              <a:rPr lang="en"/>
              <a:t>in the left of the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Ctrl+Enter </a:t>
            </a:r>
            <a:r>
              <a:rPr lang="en"/>
              <a:t>to run the cell in place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Shift+Enter</a:t>
            </a:r>
            <a:r>
              <a:rPr lang="en"/>
              <a:t> to run the cell and move focus to the next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Alt+Enter</a:t>
            </a:r>
            <a:r>
              <a:rPr lang="en"/>
              <a:t> to run the cell and insert a new code cell immediately below it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r="59530"/>
          <a:stretch/>
        </p:blipFill>
        <p:spPr>
          <a:xfrm>
            <a:off x="6666413" y="2665450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58" name="Google Shape;158;p19"/>
          <p:cNvSpPr txBox="1"/>
          <p:nvPr/>
        </p:nvSpPr>
        <p:spPr>
          <a:xfrm>
            <a:off x="7168163" y="3652374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Play button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r="59530"/>
          <a:stretch/>
        </p:blipFill>
        <p:spPr>
          <a:xfrm>
            <a:off x="6666413" y="3834025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0" name="Google Shape;160;p19"/>
          <p:cNvSpPr txBox="1"/>
          <p:nvPr/>
        </p:nvSpPr>
        <p:spPr>
          <a:xfrm>
            <a:off x="710876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Ctrl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r="60836"/>
          <a:stretch/>
        </p:blipFill>
        <p:spPr>
          <a:xfrm>
            <a:off x="1262162" y="3458862"/>
            <a:ext cx="2200201" cy="1285875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2" name="Google Shape;162;p19"/>
          <p:cNvSpPr txBox="1"/>
          <p:nvPr/>
        </p:nvSpPr>
        <p:spPr>
          <a:xfrm>
            <a:off x="17639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Shift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6">
            <a:alphaModFix/>
          </a:blip>
          <a:srcRect r="62271"/>
          <a:stretch/>
        </p:blipFill>
        <p:spPr>
          <a:xfrm>
            <a:off x="3964287" y="3409950"/>
            <a:ext cx="2200201" cy="13348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4" name="Google Shape;164;p19"/>
          <p:cNvSpPr txBox="1"/>
          <p:nvPr/>
        </p:nvSpPr>
        <p:spPr>
          <a:xfrm>
            <a:off x="45136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Alt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727650" y="21105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run any command on the system shell by prefixing it with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install third-party libraries using package managers as needed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25" y="2445875"/>
            <a:ext cx="6362152" cy="7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31623"/>
          <a:stretch/>
        </p:blipFill>
        <p:spPr>
          <a:xfrm>
            <a:off x="1390925" y="3571274"/>
            <a:ext cx="6362152" cy="13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use tab completion to explore attributes of Python objects, as well as to quickly view documentation strings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As an example, if you press Tab after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numpy.ra</a:t>
            </a:r>
            <a:r>
              <a:rPr lang="en" dirty="0"/>
              <a:t>, you will see the list of available completions starting with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en" dirty="0"/>
              <a:t> within the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" dirty="0"/>
              <a:t> module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1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mtClean="0"/>
              <a:t>You can see </a:t>
            </a:r>
            <a:r>
              <a:rPr lang="en" dirty="0"/>
              <a:t>a pop-up of its documentation string</a:t>
            </a:r>
            <a:endParaRPr dirty="0"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22565" r="49612" b="27566"/>
          <a:stretch/>
        </p:blipFill>
        <p:spPr>
          <a:xfrm>
            <a:off x="3061600" y="3029925"/>
            <a:ext cx="3020799" cy="7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t="10325" r="24471" b="57408"/>
          <a:stretch/>
        </p:blipFill>
        <p:spPr>
          <a:xfrm>
            <a:off x="2360650" y="4057800"/>
            <a:ext cx="4422699" cy="1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553</Words>
  <Application>Microsoft Office PowerPoint</Application>
  <PresentationFormat>화면 슬라이드 쇼(16:9)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Raleway</vt:lpstr>
      <vt:lpstr>Roboto Mono</vt:lpstr>
      <vt:lpstr>Lato</vt:lpstr>
      <vt:lpstr>Streamline</vt:lpstr>
      <vt:lpstr>Introduction to Google Colab</vt:lpstr>
      <vt:lpstr>Deep learning requires a lot of hardware</vt:lpstr>
      <vt:lpstr>Google Colab to the rescue!</vt:lpstr>
      <vt:lpstr>Getting Started</vt:lpstr>
      <vt:lpstr>Notebook</vt:lpstr>
      <vt:lpstr>Working with Cells</vt:lpstr>
      <vt:lpstr>Working with Cells</vt:lpstr>
      <vt:lpstr>Working with Cells</vt:lpstr>
      <vt:lpstr>Working with Cells</vt:lpstr>
      <vt:lpstr>Working with Cells</vt:lpstr>
      <vt:lpstr>Fetching Notebooks from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Google Colab</dc:title>
  <cp:lastModifiedBy>이종화</cp:lastModifiedBy>
  <cp:revision>3</cp:revision>
  <dcterms:modified xsi:type="dcterms:W3CDTF">2021-04-25T13:38:54Z</dcterms:modified>
</cp:coreProperties>
</file>